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Roboto Slab"/>
      <p:regular r:id="rId38"/>
      <p:bold r:id="rId39"/>
    </p:embeddedFont>
    <p:embeddedFont>
      <p:font typeface="Robo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6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Slab-bold.fntdata"/><Relationship Id="rId16" Type="http://schemas.openxmlformats.org/officeDocument/2006/relationships/slide" Target="slides/slide12.xml"/><Relationship Id="rId38" Type="http://schemas.openxmlformats.org/officeDocument/2006/relationships/font" Target="fonts/RobotoSlab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android.com/about/dashboards/index.html" TargetMode="External"/><Relationship Id="rId3" Type="http://schemas.openxmlformats.org/officeDocument/2006/relationships/hyperlink" Target="http://nbandroid.org/" TargetMode="External"/><Relationship Id="rId4" Type="http://schemas.openxmlformats.org/officeDocument/2006/relationships/hyperlink" Target="http://nbandroid.org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98450" lvl="0" marL="45720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Tutorial on Android Authority website</a:t>
            </a:r>
          </a:p>
          <a:p>
            <a:pPr indent="-298450" lvl="1" marL="91440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Download official Android IDE (by Google)</a:t>
            </a:r>
          </a:p>
          <a:p>
            <a:pPr indent="-298450" lvl="2" marL="137160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You will need Java Development Kit from Oracle first (right version for your copy of Windows 32/64)</a:t>
            </a:r>
          </a:p>
          <a:p>
            <a:pPr indent="-298450" lvl="2" marL="137160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Memory allocation for emulator</a:t>
            </a:r>
          </a:p>
          <a:p>
            <a:pPr indent="-298450" lvl="3" marL="1828800">
              <a:lnSpc>
                <a:spcPct val="115000"/>
              </a:lnSpc>
              <a:spcBef>
                <a:spcPts val="0"/>
              </a:spcBef>
              <a:buSzPct val="100000"/>
              <a:buFont typeface="Wingdings"/>
              <a:buChar char="§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Android Studio, Java, and the emulator running together</a:t>
            </a:r>
          </a:p>
          <a:p>
            <a:pPr indent="-298450" lvl="3" marL="1828800">
              <a:lnSpc>
                <a:spcPct val="115000"/>
              </a:lnSpc>
              <a:spcBef>
                <a:spcPts val="0"/>
              </a:spcBef>
              <a:buSzPct val="100000"/>
              <a:buFont typeface="Wingdings"/>
              <a:buChar char="§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3 GB required, 8 recommended. Problems reported even with 8. But RAM is cheap and easy to install.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98450" lvl="0" marL="45720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SDK takes a bit to start</a:t>
            </a:r>
          </a:p>
          <a:p>
            <a:pPr indent="-298450" lvl="1" marL="91440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Make sure to check for updates</a:t>
            </a:r>
          </a:p>
          <a:p>
            <a:pPr indent="-298450" lvl="1" marL="91440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Android packages - backwards compatibility - you have to set Minimum SDK</a:t>
            </a:r>
          </a:p>
          <a:p>
            <a:pPr indent="-298450" lvl="2" marL="137160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https://developer.android.com/about/dashboards/index.html</a:t>
            </a:r>
          </a:p>
          <a:p>
            <a:pPr indent="-298450" lvl="0" marL="45720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trike="sngStrike">
                <a:latin typeface="Calibri"/>
                <a:ea typeface="Calibri"/>
                <a:cs typeface="Calibri"/>
                <a:sym typeface="Calibri"/>
              </a:rPr>
              <a:t>AVD Manager - create a virtual device</a:t>
            </a:r>
          </a:p>
          <a:p>
            <a:pPr indent="-298450" lvl="1" marL="91440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trike="sngStrike">
                <a:latin typeface="Calibri"/>
                <a:ea typeface="Calibri"/>
                <a:cs typeface="Calibri"/>
                <a:sym typeface="Calibri"/>
              </a:rPr>
              <a:t>Use Host GPU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-298450" lvl="0" marL="45720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There are other options, like</a:t>
            </a:r>
            <a:r>
              <a:rPr lang="en">
                <a:latin typeface="Calibri"/>
                <a:ea typeface="Calibri"/>
                <a:cs typeface="Calibri"/>
                <a:sym typeface="Calibri"/>
                <a:hlinkClick r:id="rId3"/>
              </a:rPr>
              <a:t> </a:t>
            </a: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http://nbandroid.org/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. It's a bridge between NetBeans and the Android SDK - creates a project type for Android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5"/>
            <a:ext cx="1081625" cy="1124949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2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000"/>
            </a:lvl1pPr>
            <a:lvl2pPr lvl="1" algn="ctr">
              <a:spcBef>
                <a:spcPts val="0"/>
              </a:spcBef>
              <a:buSzPct val="100000"/>
              <a:defRPr sz="4000"/>
            </a:lvl2pPr>
            <a:lvl3pPr lvl="2" algn="ctr">
              <a:spcBef>
                <a:spcPts val="0"/>
              </a:spcBef>
              <a:buSzPct val="100000"/>
              <a:defRPr sz="4000"/>
            </a:lvl3pPr>
            <a:lvl4pPr lvl="3" algn="ctr">
              <a:spcBef>
                <a:spcPts val="0"/>
              </a:spcBef>
              <a:buSzPct val="100000"/>
              <a:defRPr sz="4000"/>
            </a:lvl4pPr>
            <a:lvl5pPr lvl="4" algn="ctr">
              <a:spcBef>
                <a:spcPts val="0"/>
              </a:spcBef>
              <a:buSzPct val="100000"/>
              <a:defRPr sz="4000"/>
            </a:lvl5pPr>
            <a:lvl6pPr lvl="5" algn="ctr">
              <a:spcBef>
                <a:spcPts val="0"/>
              </a:spcBef>
              <a:buSzPct val="100000"/>
              <a:defRPr sz="4000"/>
            </a:lvl6pPr>
            <a:lvl7pPr lvl="6" algn="ctr">
              <a:spcBef>
                <a:spcPts val="0"/>
              </a:spcBef>
              <a:buSzPct val="100000"/>
              <a:defRPr sz="4000"/>
            </a:lvl7pPr>
            <a:lvl8pPr lvl="7" algn="ctr">
              <a:spcBef>
                <a:spcPts val="0"/>
              </a:spcBef>
              <a:buSzPct val="100000"/>
              <a:defRPr sz="4000"/>
            </a:lvl8pPr>
            <a:lvl9pPr lvl="8" algn="ctr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TonyDiPietri/Java-2-Android-Demo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igitalclaritygroup.com/wordpress/wp-content/uploads/2012/12/DCG-Insight-Understanding-the-Mobile-Shift-Nov-2012.pdf" TargetMode="External"/><Relationship Id="rId4" Type="http://schemas.openxmlformats.org/officeDocument/2006/relationships/hyperlink" Target="http://digitalclaritygroup.com/wordpress/wp-content/uploads/2012/12/DCG-Insight-Understanding-the-Mobile-Shift-Nov-2012.pdf" TargetMode="External"/><Relationship Id="rId9" Type="http://schemas.openxmlformats.org/officeDocument/2006/relationships/hyperlink" Target="https://www.infoq.com/articles/latest-mobile-app-development-trends" TargetMode="External"/><Relationship Id="rId5" Type="http://schemas.openxmlformats.org/officeDocument/2006/relationships/hyperlink" Target="http://www.digitaltrends.com/mobile/best-smartphone-os/" TargetMode="External"/><Relationship Id="rId6" Type="http://schemas.openxmlformats.org/officeDocument/2006/relationships/hyperlink" Target="https://www.udemy.com/s2k-android-beginners/learn/v4/overview" TargetMode="External"/><Relationship Id="rId7" Type="http://schemas.openxmlformats.org/officeDocument/2006/relationships/hyperlink" Target="https://www.idc.com/prodserv/smartphone-os-market-share.jsp" TargetMode="External"/><Relationship Id="rId8" Type="http://schemas.openxmlformats.org/officeDocument/2006/relationships/hyperlink" Target="http://r-stylelab.com/company/blog/mobile-technologies/mobile-app-development-trends-for-2017-beyond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png"/><Relationship Id="rId4" Type="http://schemas.openxmlformats.org/officeDocument/2006/relationships/image" Target="../media/image02.png"/><Relationship Id="rId5" Type="http://schemas.openxmlformats.org/officeDocument/2006/relationships/image" Target="../media/image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Relationship Id="rId4" Type="http://schemas.openxmlformats.org/officeDocument/2006/relationships/image" Target="../media/image0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0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1908901" y="13413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Android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By: Justin, Christian, Tony, &amp; Fatima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Should I Care?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87900" y="1489825"/>
            <a:ext cx="37791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Consumers are transitioning to a Mobile Economy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More businesses are transitioning to mobile tools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320" y="1489823"/>
            <a:ext cx="4685129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Should I Care?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650" y="1872112"/>
            <a:ext cx="3852449" cy="256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899" y="3099975"/>
            <a:ext cx="4430050" cy="13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446450" y="1510500"/>
            <a:ext cx="4194900" cy="14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It’s dominating the Smartphone market!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Trends of Mobile Apps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- </a:t>
            </a:r>
            <a:r>
              <a:rPr lang="en"/>
              <a:t>Cloud Technology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 Security in Apps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 Location Based and Beacon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 Wearable Tech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 Mobile Pay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ic4JavaProject.jpg"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500" y="1698462"/>
            <a:ext cx="3108300" cy="174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Revenue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87900" y="15262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-Returning to China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China has 601 million smartphones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App Market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$$$$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ic5JavaProject.png"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573" y="532491"/>
            <a:ext cx="3497825" cy="407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ic3JavaProject.png"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75" y="570150"/>
            <a:ext cx="8438924" cy="42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Popularity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Download Our Code!	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https://github.com/TonyDiPietri/Java-2-Android-Demo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2123375"/>
            <a:ext cx="7049675" cy="244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Android Development Tips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Every application </a:t>
            </a:r>
            <a:r>
              <a:rPr lang="en" u="sng"/>
              <a:t>must</a:t>
            </a:r>
            <a:r>
              <a:rPr lang="en"/>
              <a:t> have an </a:t>
            </a:r>
            <a:r>
              <a:rPr b="1" lang="en"/>
              <a:t>AndroidManifest.xml</a:t>
            </a:r>
            <a:r>
              <a:rPr lang="en"/>
              <a:t> file.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Names the Java package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Declares permissions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Protected API functions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Sending to other apps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Permissions other apps need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Declares minimum API level needed on device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Developer.android.com “App Manifest” page w/ clickable code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Android App Components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Android apps are written in Java and user interfaces are called activities. Activities are subclasses of the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Activity </a:t>
            </a:r>
            <a:r>
              <a:rPr lang="en"/>
              <a:t>class.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MainActivity.java - entry point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Services run in the background and have no user interface (play music, get data). Subclass of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Service</a:t>
            </a:r>
            <a:r>
              <a:rPr lang="en"/>
              <a:t>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Broadcast receivers - can receive notifications (alarms) even if the app is not currently running. Can also create status bar notifications. Subclass of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BroadcastReceiver.</a:t>
            </a:r>
          </a:p>
          <a:p>
            <a:pPr indent="-228600" lvl="0" marL="457200">
              <a:spcBef>
                <a:spcPts val="0"/>
              </a:spcBef>
              <a:buFont typeface="Courier New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ContentProvider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- for sharing data between apps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Run Through Code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00" y="1371850"/>
            <a:ext cx="3691830" cy="26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5469" y="1296525"/>
            <a:ext cx="4846131" cy="27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Slab"/>
                <a:ea typeface="Roboto Slab"/>
                <a:cs typeface="Roboto Slab"/>
                <a:sym typeface="Roboto Slab"/>
              </a:rPr>
              <a:t>Demo of App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287" y="2431750"/>
            <a:ext cx="2603426" cy="260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Run Through Code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6525"/>
            <a:ext cx="4783469" cy="311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3199" y="1296525"/>
            <a:ext cx="3818400" cy="311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Run Through Code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6525"/>
            <a:ext cx="3412187" cy="36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6987" y="1296525"/>
            <a:ext cx="4125063" cy="36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http://digitalclaritygroup.com/wordpress/wp-content/uploads/2012/12/DCG-Insight-Understanding-the-Mobile-Shift-Nov-2012.pd</a:t>
            </a:r>
            <a:r>
              <a:rPr lang="en" u="sng">
                <a:solidFill>
                  <a:schemeClr val="hlink"/>
                </a:solidFill>
                <a:hlinkClick r:id="rId4"/>
              </a:rPr>
              <a:t>f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http://www.digitaltrends.com/mobile/best-smartphone-os/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https://www.udemy.com/s2k-android-beginners/learn/v4/overview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https://www.idc.com/prodserv/smartphone-os-market-share.jsp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8"/>
              </a:rPr>
              <a:t>http://r-stylelab.com/company/blog/mobile-technologies/mobile-app-development-trends-for-2017-beyond</a:t>
            </a:r>
          </a:p>
          <a:p>
            <a:pPr indent="-228600" lvl="0" marL="45720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https://www.infoq.com/articles/latest-mobile-app-development-trends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/>
              <a:t>Bonus Information!</a:t>
            </a:r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550" y="2301324"/>
            <a:ext cx="2448875" cy="294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to Setup Android Studio</a:t>
            </a:r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6525"/>
            <a:ext cx="4493166" cy="369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966" y="1296525"/>
            <a:ext cx="4193633" cy="344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to Setup a Project in Android Studio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6525"/>
            <a:ext cx="4427725" cy="291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274" y="1296525"/>
            <a:ext cx="4126675" cy="291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to Setup a Project in Android Studio</a:t>
            </a: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6525"/>
            <a:ext cx="4296549" cy="304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049" y="1296525"/>
            <a:ext cx="4296549" cy="2986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to Setup a Project in Android Studio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6525"/>
            <a:ext cx="4107675" cy="290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924" y="1296525"/>
            <a:ext cx="4107675" cy="2815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to Setup a Project in Android Studio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3475"/>
            <a:ext cx="3856548" cy="26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0950" y="2011900"/>
            <a:ext cx="4822426" cy="240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to Setup a Project in Android Studio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6525"/>
            <a:ext cx="4263951" cy="332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913" y="1296525"/>
            <a:ext cx="4114687" cy="33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Run Through Program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6525"/>
            <a:ext cx="2452787" cy="36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7587" y="1296525"/>
            <a:ext cx="2439137" cy="36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9124" y="1296525"/>
            <a:ext cx="2463050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to Setup a Project in Android Studio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6525"/>
            <a:ext cx="3840299" cy="30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6632" y="1296525"/>
            <a:ext cx="4574966" cy="30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to Setup a Project in Android Studio</a:t>
            </a: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562" y="1278700"/>
            <a:ext cx="2392881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11550"/>
            <a:ext cx="9208075" cy="57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/>
              <a:t>Thanks for Watching!</a:t>
            </a:r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2837" y="2344875"/>
            <a:ext cx="2678324" cy="26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Run Through Program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6525"/>
            <a:ext cx="2504620" cy="369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420" y="1296525"/>
            <a:ext cx="2468246" cy="369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0066" y="1296525"/>
            <a:ext cx="2452701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Run Through Program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900" y="1296525"/>
            <a:ext cx="2478704" cy="369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379" y="1296525"/>
            <a:ext cx="2468267" cy="36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Getting Started with Android Studio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87900" y="1159437"/>
            <a:ext cx="4003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Download official IDE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You will need the JDK first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Memory allocation - 8 GB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Check for updates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3650" y="1144125"/>
            <a:ext cx="5163725" cy="367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Android Packages and Backwards Compatibility - “Android Dashboards”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9" y="1489825"/>
            <a:ext cx="4435885" cy="30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213" y="1489825"/>
            <a:ext cx="4504311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/>
              <a:t>Why is Android Useful? - Consumer Perspective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87900" y="1489825"/>
            <a:ext cx="42069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It’s affordable to the average user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Allows for alternative app stores and side loading (geek friendly!)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800" y="1601537"/>
            <a:ext cx="3807300" cy="28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87900" y="4487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/>
              <a:t>Why is Android Useful? - Consumer Perspective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87900" y="1461925"/>
            <a:ext cx="41697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 sz="6000"/>
              <a:t>To make </a:t>
            </a:r>
            <a:r>
              <a:rPr b="1" lang="en" sz="6000"/>
              <a:t>BANK</a:t>
            </a:r>
            <a:r>
              <a:rPr lang="en" sz="6000"/>
              <a:t>, bro!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825" y="1572625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